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4630400" cy="8229600"/>
  <p:notesSz cx="8229600" cy="14630400"/>
  <p:embeddedFontLst>
    <p:embeddedFont>
      <p:font typeface="Gelasio" panose="020B0604020202020204" charset="0"/>
      <p:regular r:id="rId33"/>
    </p:embeddedFont>
    <p:embeddedFont>
      <p:font typeface="Gelasio Semi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10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70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47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45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00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75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6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29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1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97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6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01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13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3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7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2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43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03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3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1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6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31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8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704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 Coding: VC-WA01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project proposal for a voice-controlled web application that converts spoken commands into valid C++ code.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C279B0-E7BF-885E-3A7C-F09F89CF0EF0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704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 Coding: VC-WA01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Software Requirements Specification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8423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1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Definitions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07544"/>
            <a:ext cx="13042821" cy="2976801"/>
          </a:xfrm>
          <a:prstGeom prst="roundRect">
            <a:avLst>
              <a:gd name="adj" fmla="val 114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3207544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060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2477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 Programming Interface for system communication.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3207544"/>
            <a:ext cx="4347567" cy="1669852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41357" y="3207544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368171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 Speech API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2477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Browser feature for speech recognition.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88924" y="3207544"/>
            <a:ext cx="4347567" cy="1669852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488924" y="3207544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715738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Monaco Editor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15738" y="3924776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editor component from VS Code.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77395"/>
            <a:ext cx="6521291" cy="1306949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93790" y="4877395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0604" y="5104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RSI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20604" y="5594628"/>
            <a:ext cx="60676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Repetitive Strain Injury.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315081" y="4877395"/>
            <a:ext cx="6521410" cy="1306949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315081" y="4877395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315081" y="4877395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541895" y="5104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SRS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541895" y="55946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Software Requirements Specification.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DEA4CC-6412-A1C3-18D5-5E0EA451D691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7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0420" y="427315"/>
            <a:ext cx="5994916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Introduction &amp; Purpose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2410420" y="1299567"/>
            <a:ext cx="2484477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Purpose of Document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410420" y="1745337"/>
            <a:ext cx="4715589" cy="992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SRS defines functional and non-functional requirements for the Voice Coder web application, structured by IEEE Std 830-1998. It guides stakeholders, developers, and evaluators on project functionality, limitations, and design goals.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420" y="2912269"/>
            <a:ext cx="4715589" cy="47155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010" y="1299567"/>
            <a:ext cx="232636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12010" y="1745337"/>
            <a:ext cx="4715589" cy="992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 Coder is a web app for C++ programming via voice commands. It translates spoken instructions into C++ code, compiles it, and displays output. Aims to improve accessibility for users with physical disabilities or RSI and promote hands-free programming.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10" y="2912269"/>
            <a:ext cx="4715589" cy="47155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7FA322-45C4-77FE-4EE2-2CB873B8B189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4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02731" y="394692"/>
            <a:ext cx="3685580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Scope of Voice Coder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802731" y="1197173"/>
            <a:ext cx="2140268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system WILL: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802731" y="1607344"/>
            <a:ext cx="433828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Convert voice commands to C++ code using Web Speech API.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802731" y="1885355"/>
            <a:ext cx="433828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basic to intermediate C++ constructs.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802731" y="2163366"/>
            <a:ext cx="4338280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real-time cloud-based compilation via Paiza.io or JDoodle APIs.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802731" y="2669500"/>
            <a:ext cx="433828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 program outputs and errors.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2802731" y="2947511"/>
            <a:ext cx="433828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Operate on modern browsers without installation.</a:t>
            </a:r>
            <a:endParaRPr lang="en-US" sz="11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731" y="3336131"/>
            <a:ext cx="4338280" cy="433828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6770" y="1197173"/>
            <a:ext cx="2457569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system WILL NOT: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96770" y="1607344"/>
            <a:ext cx="433828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languages other than C++.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6770" y="1885355"/>
            <a:ext cx="433828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Offer advanced IDE features (debugging, version control).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96770" y="2163366"/>
            <a:ext cx="433828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Work offline or in languages other than English.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7496770" y="2441377"/>
            <a:ext cx="433828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 complex C++ metaprogramming.</a:t>
            </a:r>
            <a:endParaRPr lang="en-US" sz="11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70" y="2829997"/>
            <a:ext cx="4338280" cy="43382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C0B47C-451B-DA47-250A-47A09E24D0EA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1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521" y="928449"/>
            <a:ext cx="5658683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Environment &amp; Users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521" y="1653183"/>
            <a:ext cx="391716" cy="3917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8521" y="2240756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Primary Users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548521" y="2579489"/>
            <a:ext cx="804695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with disabilities, programmers with RSI, and computer science educators.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521" y="3143488"/>
            <a:ext cx="391716" cy="3917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8521" y="3731062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Secondary Users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48521" y="4069794"/>
            <a:ext cx="804695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Accessibility researchers and developers in voice-based programming.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521" y="4633793"/>
            <a:ext cx="391716" cy="3917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8521" y="5221367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Hardware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48521" y="5560100"/>
            <a:ext cx="804695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PC, Laptop, or Tablet with a microphone.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521" y="6124099"/>
            <a:ext cx="391716" cy="39171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48521" y="6711672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Browser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548521" y="7050405"/>
            <a:ext cx="804695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Chrome 70+, Firefox 75+, Edge 79+, Safari 13+ (supporting Web Speech API).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361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5277" y="784384"/>
            <a:ext cx="6821567" cy="481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Constraints &amp; Dependencies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25277" y="1727240"/>
            <a:ext cx="8066246" cy="1140857"/>
          </a:xfrm>
          <a:prstGeom prst="roundRect">
            <a:avLst>
              <a:gd name="adj" fmla="val 961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025277" y="1704380"/>
            <a:ext cx="8066246" cy="91440"/>
          </a:xfrm>
          <a:prstGeom prst="roundRect">
            <a:avLst>
              <a:gd name="adj" fmla="val 2525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827478" y="1496378"/>
            <a:ext cx="461843" cy="461843"/>
          </a:xfrm>
          <a:prstGeom prst="roundRect">
            <a:avLst>
              <a:gd name="adj" fmla="val 197989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6067" y="1634966"/>
            <a:ext cx="184666" cy="1846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2085" y="2112169"/>
            <a:ext cx="1924645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Internet &amp; Browser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202085" y="2445068"/>
            <a:ext cx="771263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Requires stable internet and browser support for Web Speech API.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025277" y="3252907"/>
            <a:ext cx="8066246" cy="1140857"/>
          </a:xfrm>
          <a:prstGeom prst="roundRect">
            <a:avLst>
              <a:gd name="adj" fmla="val 961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025277" y="3230047"/>
            <a:ext cx="8066246" cy="91440"/>
          </a:xfrm>
          <a:prstGeom prst="roundRect">
            <a:avLst>
              <a:gd name="adj" fmla="val 2525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9827478" y="3022044"/>
            <a:ext cx="461843" cy="461843"/>
          </a:xfrm>
          <a:prstGeom prst="roundRect">
            <a:avLst>
              <a:gd name="adj" fmla="val 197989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6067" y="3160633"/>
            <a:ext cx="184666" cy="1846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02085" y="3637836"/>
            <a:ext cx="2065377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Language Limitations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202085" y="3970734"/>
            <a:ext cx="771263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Limited to C++ features supported by chosen cloud compiler API.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6025277" y="4778573"/>
            <a:ext cx="8066246" cy="1140857"/>
          </a:xfrm>
          <a:prstGeom prst="roundRect">
            <a:avLst>
              <a:gd name="adj" fmla="val 961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6025277" y="4755713"/>
            <a:ext cx="8066246" cy="91440"/>
          </a:xfrm>
          <a:prstGeom prst="roundRect">
            <a:avLst>
              <a:gd name="adj" fmla="val 2525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9827478" y="4547711"/>
            <a:ext cx="461843" cy="461843"/>
          </a:xfrm>
          <a:prstGeom prst="roundRect">
            <a:avLst>
              <a:gd name="adj" fmla="val 197989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6067" y="4686300"/>
            <a:ext cx="184666" cy="18466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02085" y="5163503"/>
            <a:ext cx="2467451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Hardware &amp; Environment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6202085" y="5496401"/>
            <a:ext cx="771263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Needs microphone, 2GB RAM, quiet environment, and clear English speech.</a:t>
            </a: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6025277" y="6304240"/>
            <a:ext cx="8066246" cy="1140857"/>
          </a:xfrm>
          <a:prstGeom prst="roundRect">
            <a:avLst>
              <a:gd name="adj" fmla="val 961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7"/>
          <p:cNvSpPr/>
          <p:nvPr/>
        </p:nvSpPr>
        <p:spPr>
          <a:xfrm>
            <a:off x="6025277" y="6281380"/>
            <a:ext cx="8066246" cy="91440"/>
          </a:xfrm>
          <a:prstGeom prst="roundRect">
            <a:avLst>
              <a:gd name="adj" fmla="val 2525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9827478" y="6073378"/>
            <a:ext cx="461843" cy="461843"/>
          </a:xfrm>
          <a:prstGeom prst="roundRect">
            <a:avLst>
              <a:gd name="adj" fmla="val 197989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6067" y="6211967"/>
            <a:ext cx="184666" cy="18466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02085" y="6689169"/>
            <a:ext cx="1924645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API Reliability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6202085" y="7022068"/>
            <a:ext cx="771263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Depends on availability and reliability of external APIs.</a:t>
            </a:r>
            <a:endParaRPr 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B8A757-08BE-244C-85D1-AA91206116BA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7122200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Functional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2361" y="2137053"/>
            <a:ext cx="6409611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2361" y="2311122"/>
            <a:ext cx="404538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 Command Recognition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2361" y="2800588"/>
            <a:ext cx="640961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Capture voice input and convert to text using Web Speech API.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309" y="1782842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309" y="2137053"/>
            <a:ext cx="6409730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8309" y="2311122"/>
            <a:ext cx="529018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Command Parsing &amp; Code Generation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309" y="2800588"/>
            <a:ext cx="6409730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Interpret recognized text into predefined C++ templates.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2361" y="3559016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2361" y="3913227"/>
            <a:ext cx="6409611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2361" y="4087297"/>
            <a:ext cx="319801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Code Display &amp; Editing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2361" y="4576762"/>
            <a:ext cx="640961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 recognized code in Monaco Editor for manual edits.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309" y="3559016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309" y="3913227"/>
            <a:ext cx="6409730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8309" y="4087297"/>
            <a:ext cx="42617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Code Compilation &amp; Execution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309" y="4576762"/>
            <a:ext cx="6409730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Send code to cloud compiler API for execution and retrieve output/errors.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2361" y="5697498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2361" y="6051709"/>
            <a:ext cx="6409611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92361" y="6225778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2361" y="6715244"/>
            <a:ext cx="6409611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 clear messages for invalid commands, network issues, or compilation errors.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309" y="5697498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309" y="6051709"/>
            <a:ext cx="6409730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428309" y="6225778"/>
            <a:ext cx="439983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Interaction &amp; Accessibility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309" y="6715244"/>
            <a:ext cx="6409730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Accessible "Start Recording," "Stop," and "Run Code" buttons.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498D7E-B38B-FFCA-95E7-10709FEF5804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4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530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Non-Functional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Process commands in 2-4s, 90-95% speech accuracy, 5s code execution.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Safety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Execute C++ code in secure cloud sandbox, no local execution or file access.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HTTPS/TLS encryption, OWASP Top 10 compliance, no user data storage/sharing.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85461" y="5314117"/>
            <a:ext cx="2907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Documentation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web-based manual, updated iteratively (agile principles).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A3253E1-76C4-DCC5-E837-07193FACD6C2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0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8901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Assumptions and Dependencies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4196358" cy="2758559"/>
          </a:xfrm>
          <a:prstGeom prst="roundRect">
            <a:avLst>
              <a:gd name="adj" fmla="val 1973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2413754"/>
            <a:ext cx="3093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Stable Internet Access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904173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require a reliable internet connection for both speech recognition (Web Speech API) and cloud-based code compilation (Paiza.io/JDoodle APIs).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186940"/>
            <a:ext cx="4196358" cy="2758559"/>
          </a:xfrm>
          <a:prstGeom prst="roundRect">
            <a:avLst>
              <a:gd name="adj" fmla="val 1973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241375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 Speech API Compatibility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25850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assumes the user's browser (e.g., Chrome, Edge, or Firefox latest versions) fully supports the Web Speech API.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186940"/>
            <a:ext cx="4196358" cy="2758559"/>
          </a:xfrm>
          <a:prstGeom prst="roundRect">
            <a:avLst>
              <a:gd name="adj" fmla="val 1973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2413754"/>
            <a:ext cx="32995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External API Reliability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290417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performance is directly dependent on the consistent availability and uptime of third-party cloud compilation APIs.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72313"/>
            <a:ext cx="6407944" cy="2032754"/>
          </a:xfrm>
          <a:prstGeom prst="roundRect">
            <a:avLst>
              <a:gd name="adj" fmla="val 2678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0604" y="5399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C++17 Standards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889546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internal parser logic is specifically designed and optimized to interpret and generate C++ code compliant with the C++17 standard.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172313"/>
            <a:ext cx="6407944" cy="2032754"/>
          </a:xfrm>
          <a:prstGeom prst="roundRect">
            <a:avLst>
              <a:gd name="adj" fmla="val 2678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55362" y="5399127"/>
            <a:ext cx="3126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Iterative Development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362" y="5889546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project's development methodology relies heavily on iterative testing and continuous refinement, following established software engineering practices.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EF15A9-571B-F93F-7354-78481B103D8F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5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Software Design Specification: VoiceCoder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document provides a comprehensive architectural blueprint and technical specification for the VoiceCoder web application, a project developed by Alina Ahmed, Maryum Javed, and Laiba Humayun.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98EB2-1C2E-92FA-4505-4D1AE96C94A9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6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2040731"/>
            <a:ext cx="3664744" cy="2738795"/>
          </a:xfrm>
          <a:prstGeom prst="roundRect">
            <a:avLst>
              <a:gd name="adj" fmla="val 124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2267545"/>
            <a:ext cx="32111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Team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0604" y="2828925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Alina Ahmed (Team Lead)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770534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Laiba Humayun (Team Member)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3271542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Maryum Javed (Team Member)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040731"/>
            <a:ext cx="3664863" cy="2738795"/>
          </a:xfrm>
          <a:prstGeom prst="roundRect">
            <a:avLst>
              <a:gd name="adj" fmla="val 124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12162" y="2267545"/>
            <a:ext cx="321123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Advisors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4912162" y="282892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Mudassir Ali Zaidi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2162" y="332791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Dr. Muhammad Ilyas (Project Manager)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006340"/>
            <a:ext cx="7556421" cy="1876901"/>
          </a:xfrm>
          <a:prstGeom prst="roundRect">
            <a:avLst>
              <a:gd name="adj" fmla="val 181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20604" y="52331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Submission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20604" y="579453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January 7, 2026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0604" y="629352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University of Sargodha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86191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9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05359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VoiceCoder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0" y="381142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VoiceCoder is an innovative web application enabling C++ programming through voice commands. It converts spoken natural language into syntactically correct C++ code, offering an accessible environment for individuals with physical disabilities or those seeking hands-free coding.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155287"/>
            <a:ext cx="4196358" cy="1715214"/>
          </a:xfrm>
          <a:prstGeom prst="roundRect">
            <a:avLst>
              <a:gd name="adj" fmla="val 198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020604" y="538210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5569148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604" y="6289358"/>
            <a:ext cx="302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Voice-Controlled C++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5216962" y="5155287"/>
            <a:ext cx="4196358" cy="1715214"/>
          </a:xfrm>
          <a:prstGeom prst="roundRect">
            <a:avLst>
              <a:gd name="adj" fmla="val 198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43776" y="538210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5569148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6289358"/>
            <a:ext cx="3198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Inclusive Environment</a:t>
            </a:r>
            <a:endParaRPr lang="en-US" sz="2200" dirty="0"/>
          </a:p>
        </p:txBody>
      </p:sp>
      <p:sp>
        <p:nvSpPr>
          <p:cNvPr id="13" name="Shape 9"/>
          <p:cNvSpPr/>
          <p:nvPr/>
        </p:nvSpPr>
        <p:spPr>
          <a:xfrm>
            <a:off x="9640133" y="5155287"/>
            <a:ext cx="4196358" cy="1715214"/>
          </a:xfrm>
          <a:prstGeom prst="roundRect">
            <a:avLst>
              <a:gd name="adj" fmla="val 198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6948" y="538210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556914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6289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Cloud-Based</a:t>
            </a:r>
            <a:endParaRPr lang="en-US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28EBB4-8357-5347-B764-F857CF4FA0E2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06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Scope of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763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In-Scope Features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12848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Voice-to-text for C++ commands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335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code generation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37578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Cloud-based C++ compilation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81798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Basic C++ constructs support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2601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authentication &amp; saving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7023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1445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Responsive UI design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5867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Error handling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2476381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Out-of-Scope Features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2721" y="35537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Other programming languages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39959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IDE features (debugging)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48010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Offline functionality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524327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Complex C++ features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342721" y="56854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NLP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342721" y="61276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 development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342721" y="656986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Collaborative coding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E42C8D-37F2-6755-C09A-BF8F6418E5B9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7344"/>
            <a:ext cx="6310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Design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06285"/>
            <a:ext cx="3664744" cy="3182422"/>
          </a:xfrm>
          <a:prstGeom prst="roundRect">
            <a:avLst>
              <a:gd name="adj" fmla="val 4597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1706285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2524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Assumptions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453997"/>
            <a:ext cx="30587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have modern browsers (JavaScript, Web Speech API), clear English commands, stable internet, a working microphone, and basic C++ knowledge.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1706285"/>
            <a:ext cx="3664863" cy="3182422"/>
          </a:xfrm>
          <a:prstGeom prst="roundRect">
            <a:avLst>
              <a:gd name="adj" fmla="val 4597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654868" y="1706285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034082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Dependencies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453997"/>
            <a:ext cx="30588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Speech API, online compiler APIs (Paiza.io, JDoodle), code editor component, network availability.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15520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63310" y="511552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42524" y="5372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Risks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863233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Browser API deprecation, environmental noise affecting recognition, compiler API rate limits or downtime.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09957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37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Architecture: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3145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VoiceCoder employs a three-tier web application architecture: presentation, business logic, and data processing. This design ensures scalability, maintainability, and an optimal user experience.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75315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Figure 3.1: VoiceCoder System Architecture Diagram showing the three-tier structure with client, application, and external service layers.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844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900"/>
            <a:ext cx="10968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Component Interactions &amp; Deployment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446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38398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51688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55761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UI Layer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7186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HTML5, CSS3, JavaScript with Monaco Editor.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41446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16962" y="238398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74860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78933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 Processing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4718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Speech API for recognition.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41446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40133" y="238398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398032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02105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Logic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7186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 parser and code generator.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021937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93790" y="4991457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657540" y="46817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861614" y="485191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588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External Services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07933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 compilation APIs.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021937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428548" y="4991457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0292298" y="46817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496371" y="485191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588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07933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 storage for preferences.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9546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 uses static hosting for frontend, serverless functions for backend, and CDN for optimized asset delivery.</a:t>
            </a:r>
            <a:endParaRPr lang="en-US" sz="17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0ED1FD-FE53-094D-594A-D366CD8DF077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l="416" t="1563"/>
          <a:stretch>
            <a:fillRect/>
          </a:stretch>
        </p:blipFill>
        <p:spPr>
          <a:xfrm>
            <a:off x="9166860" y="0"/>
            <a:ext cx="546354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696" y="762238"/>
            <a:ext cx="6385679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Sub-Component Architecture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617696" y="1578412"/>
            <a:ext cx="7908608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VoiceCoder's modular design ensures maintainability and extensibility, with each sub-module performing a defined responsibility.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617696" y="2341483"/>
            <a:ext cx="22860" cy="5125879"/>
          </a:xfrm>
          <a:prstGeom prst="roundRect">
            <a:avLst>
              <a:gd name="adj" fmla="val 115810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40556" y="2341483"/>
            <a:ext cx="7908608" cy="1016794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817007" y="2517934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Speech Processing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817007" y="2899529"/>
            <a:ext cx="755570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Audio Capture, Speech Recognition Engine, Command Pre-Processor.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40556" y="3711178"/>
            <a:ext cx="7908608" cy="1016794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817007" y="3887629"/>
            <a:ext cx="294108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Parsing &amp; Code Generation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817007" y="4269224"/>
            <a:ext cx="755570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Parser Core, Semantic Interpreter, Code Construction Engine.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40556" y="5080873"/>
            <a:ext cx="7908608" cy="1016794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817007" y="5257324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Coding Interface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817007" y="5638919"/>
            <a:ext cx="755570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Monaco Rendering Module, Editor Interaction Layer.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40556" y="6450568"/>
            <a:ext cx="7908608" cy="1016794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817007" y="6627019"/>
            <a:ext cx="239744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Compilation &amp; Output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817007" y="7008614"/>
            <a:ext cx="755570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Compiler API Handler, Execution Manager, Output Renderer.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60558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1376" y="507206"/>
            <a:ext cx="4918234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Design Strategies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481376" y="1452443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11881" y="1832848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2403634" y="1636871"/>
            <a:ext cx="2470309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Modular Architecture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403634" y="2035731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Isolates subsystems for easy updates and replacements.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1481376" y="2743676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711881" y="3124081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2403634" y="292810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Event-Driven UI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2403634" y="3326963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smooth handling of asynchronous operations and real-time feedback.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1481376" y="4034909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711881" y="4415314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2403634" y="4219337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Rule-Based Parsing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403634" y="4618196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predictable and accurate C++ code generation.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481376" y="5326142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711881" y="5706547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2403634" y="5510570"/>
            <a:ext cx="3212306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Cloud-Sandboxed Execution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2403634" y="5909429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Prevents system-level threats from user-generated code.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481376" y="6617375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711881" y="6997779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2403634" y="6801803"/>
            <a:ext cx="2385417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Accessibility-First UI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2403634" y="7200662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Designed for users with RSI and physical disabilities.</a:t>
            </a:r>
            <a:endParaRPr lang="en-US" sz="14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5C91E-E6A3-E594-D3CE-54203F209FB5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1554"/>
            <a:ext cx="11036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Detailed System Design: Classes &amp;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39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VoiceCoder application is structured around core classes like VoiceCoderApplication, VoiceProcessor, CodeGenerator, and CompilerService, managing user interactions and code processing.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0068"/>
            <a:ext cx="4648200" cy="3078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733699"/>
            <a:ext cx="62447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Figure 5.1: UML Class Diagram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0" y="3400068"/>
            <a:ext cx="5672343" cy="30022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6657499"/>
            <a:ext cx="62447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Figure 5.2: Sequence Diagram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64C84-CC7A-49FA-4D65-F821CC446F95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46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0401" y="522922"/>
            <a:ext cx="6668333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Interface &amp; Data Model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300401" y="1592699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GUI Designs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300401" y="2139434"/>
            <a:ext cx="5782866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Home Dashboard: "Voice Coding" banner, microphone button, waveform animation.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300401" y="2814399"/>
            <a:ext cx="5782866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Editor Screen: Monaco Editor with dark theme, syntax highlighting, run/stop/clear buttons.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300401" y="3489365"/>
            <a:ext cx="578286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 Console: Panel for results, warnings, and errors.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300401" y="3860125"/>
            <a:ext cx="578286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Error Popups: Notifications for invalid commands, API timeouts.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01" y="4378285"/>
            <a:ext cx="5394960" cy="27051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300401" y="7297341"/>
            <a:ext cx="578286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Figure 5.3: VoiceCoder GUI Mockup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54754" y="1592699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Logical Data Model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54754" y="2139434"/>
            <a:ext cx="5782866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Entities include UserSession, VoiceCommand, GeneratedCode, and CompilationResult, defining relationships for data flow.</a:t>
            </a:r>
            <a:endParaRPr lang="en-US" sz="14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753" y="2961799"/>
            <a:ext cx="6357189" cy="390906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54754" y="7084814"/>
            <a:ext cx="578286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Figure 5.4: Logical Data Model (ERD)</a:t>
            </a:r>
            <a:endParaRPr lang="en-US" sz="11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9E38B-99B5-D3F3-D8DF-8A97455DEA1E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54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910" y="1948101"/>
            <a:ext cx="2978706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References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803910" y="2499122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[1] I. Sommerville, Software Engineering, 10th ed. Boston, MA, USA: Pearson Education, 2016.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803910" y="2731413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[2] R. S. Pressman and B. R. Maxim, Software Engineering: A Practitioner's Approach, 8th ed. New York, NY, USA: McGraw-Hill, 2015.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803910" y="2963704"/>
            <a:ext cx="7536180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[3] E. Gamma, R. Helm, R. Johnson, and J. Vlissides, Design Patterns: Elements of Reusable Object-Oriented Software. Boston, MA, USA: Addison-Wesley, 1994.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803910" y="3386614"/>
            <a:ext cx="7536180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[4] Mozilla Developer Network (MDN), "Web Speech API," Mozilla Foundation, 2024. [Online]. Available: https://developer.mozilla.org/en-US/docs/Web/API/Web_Speech_API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803910" y="3809524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[5] Microsoft, "Monaco Editor Documentation," Microsoft Docs, 2024. [Online]. Available: https://microsoft.github.io/monaco-editor/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803910" y="4041815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[6] Paiza, Inc., "Paiza.IO Online Compiler API Documentation," Paiza, 2024. [Online]. Available: https://paiza.io/en/api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03910" y="4274106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[7] JDoodle, "JDoodle Compiler API Documentation," JDoodle, 2024. [Online]. Available: https://www.jdoodle.com/compiler-api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803910" y="4506397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[8] Object Management Group (OMG), Unified Modeling Language (UML) Specification, Version 2.5.1, 2017.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803910" y="4738688"/>
            <a:ext cx="7536180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[9] A. Dennis, B. Wixom, and D. Tegarden, Systems Analysis and Design: An Object-Oriented Approach with UML, 5th ed. Hoboken, NJ, USA: Wiley, 2015.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803910" y="5161598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[10] D. Jurafsky and J. H. Martin, Speech and Language Processing, 3rd ed. Upper Saddle River, NJ, USA: Pearson, 2023.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803910" y="5393888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[11] W3C, "Web Storage API Specification," World Wide Web Consortium, 2011. [Online]. Available: https://www.w3.org/TR/webstorage/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803910" y="5626179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[12] N. Leveson, Safeware: System Safety and Computers. Reading, MA, USA: Addison-Wesley, 1995.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803910" y="5858470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[13] ISO/IEC, ISO/IEC 25010:2011 – Systems and Software Quality Models, International Organization for Standardization, 2011.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803910" y="6090761"/>
            <a:ext cx="753618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[14] A. Silberschatz, P. B. Galvin, and G. Gagne, Operating System Concepts, 10th ed. Hoboken, NJ, USA: Wiley, 2018.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799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937141"/>
            <a:ext cx="76307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Abstract: Bridging the Coding Gap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6642" y="2612708"/>
            <a:ext cx="7630716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Traditional programming relies heavily on keyboard use, creating barriers for individuals with physical disabilities or repetitive strain injuries. Our voice-controlled web application aims to solve this by converting spoken commands into C++ code, enabling real-time compilation without keyboard dependency.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6642" y="4239339"/>
            <a:ext cx="3707249" cy="1591389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72741" y="4455438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Inclusive Education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72741" y="4922877"/>
            <a:ext cx="327505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accessible programming tools.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79990" y="4239339"/>
            <a:ext cx="3707368" cy="1591389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96088" y="4455438"/>
            <a:ext cx="3275171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Reduced Physical Barriers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96088" y="5260658"/>
            <a:ext cx="327517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hands-free coding for all.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6642" y="6046827"/>
            <a:ext cx="7630716" cy="1245513"/>
          </a:xfrm>
          <a:prstGeom prst="roundRect">
            <a:avLst>
              <a:gd name="adj" fmla="val 260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72741" y="6262926"/>
            <a:ext cx="305776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Accessibility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72741" y="6730365"/>
            <a:ext cx="719851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Zero-cost, web-based platform.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9873" y="1718786"/>
            <a:ext cx="291072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References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889873" y="2257187"/>
            <a:ext cx="736425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[15] J. Nielsen, Usability Engineering. San Francisco, CA, USA: Morgan Kaufmann, 1994.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889873" y="2484120"/>
            <a:ext cx="7364254" cy="372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[16] W3C, Web Content Accessibility Guidelines (WCAG) 2.1, W3C Recommendation, 2018. [Online]. Available: https://www.w3.org/TR/WCAG21/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889873" y="2897267"/>
            <a:ext cx="7364254" cy="372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[17] Apple Inc., "Voice User Interface Design Guidelines," Apple Human Interface Guidelines, 2024. [Online]. Available: https://developer.apple.com/design/humaninterface-guidelines/voice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889873" y="3310414"/>
            <a:ext cx="7364254" cy="372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[18] Google Developers, "Web Speech API Implementation Guide," Google Chrome Developers, 2024. [Online]. Available: https://developer.chrome.com/docs/web-platform/web-speech/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889873" y="3723561"/>
            <a:ext cx="736425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[19] A. Osmani, Learning JavaScript Design Patterns. Sebastopol, CA, USA: O'Reilly Media, 2017.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889873" y="3950494"/>
            <a:ext cx="736425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[20] IEEE, IEEE Standard for Information Technology—Systems Design—Software Design Descriptions, IEEE Std 1016-2009, 2009.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89873" y="4177427"/>
            <a:ext cx="736425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[21] B. Stroustrup, The C++ Programming Language, 4th ed. Boston, MA, USA: Addison-Wesley, 2013.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889873" y="4404360"/>
            <a:ext cx="736425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[22] ISO/IEC, Programming languages — C++, ISO/IEC 14882:2020, International Organization for Standardization, 2020.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889873" y="4631293"/>
            <a:ext cx="736425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[23] M. Fowler, Patterns of Enterprise Application Architecture. Boston, MA, USA: Addison-Wesley, 2002.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889873" y="4858226"/>
            <a:ext cx="736425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[24] I. Jacobson, G. Booch, and J. Rumbaugh, The Unified Software Development Process. Boston, MA, USA: Addison-Wesley, 1999.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889873" y="5085159"/>
            <a:ext cx="7364254" cy="372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[25] ECMA International, ECMAScript 2023 Language Specification, ECMA-262 14th Edition, 2023. [Online]. Available: https://www.ecma-international.org/publications-and-standards/standards/ecma-262/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889873" y="5498306"/>
            <a:ext cx="736425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[26] T. J. McCabe, "A Complexity Measure," IEEE Transactions on Software Engineering, vol. SE-2, no. 4, pp. 308-320, Dec. 1976.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889873" y="5725239"/>
            <a:ext cx="7364254" cy="372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[27] Microsoft Corporation, "N-tier architecture style," Microsoft Azure Architecture Guide, 2023. [Online]. Available: https://docs.microsoft.com/en-us/azure/architecture/guide/architecture-styles/n-tier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889873" y="6138386"/>
            <a:ext cx="7364254" cy="372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[28] World Health Organization, Global report on assistive technology, WHO, 2022. [Online]. Available: https://www.who.int/publications/i/item/9789240049451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9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557213"/>
            <a:ext cx="5538549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 Steps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37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2765" y="1798082"/>
            <a:ext cx="269117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 Interface Design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122765" y="2236113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Integrated code editor.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37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2765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 Recognition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122765" y="3451860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Using Web Speech API.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37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22765" y="4229576"/>
            <a:ext cx="276475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C++ Command Parser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122765" y="4667607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specific parser.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37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22765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Cloud Compilation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122765" y="5883354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services.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37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22765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Usability Testing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122765" y="7099102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Conduct thorough tests.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7BE82C-9BA1-98C0-0DB7-4BF9A1E820B6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6998" y="405884"/>
            <a:ext cx="496300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Background &amp; Justification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646998" y="1235869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Existing Work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646998" y="1660208"/>
            <a:ext cx="448818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programming environments rely on keyboard input. Some voice tools exist but require payment, complex setups, or local installations, limiting accessibility.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98" y="2534841"/>
            <a:ext cx="4488180" cy="44881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2843" y="1235869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Our Enhancement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02843" y="1660208"/>
            <a:ext cx="448818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web-based solution requires no installation or payment, using free APIs. We focus on C++ education with optimized voice commands for common constructs.</a:t>
            </a:r>
            <a:endParaRPr lang="en-US" sz="11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843" y="2534841"/>
            <a:ext cx="4488180" cy="44881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646998" y="7354967"/>
            <a:ext cx="9336405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addresses a critical gap by providing a zero-cost, web-based platform for voice-controlled C++ coding, enhancing accessibility and eliminating financial/technical barriers.</a:t>
            </a:r>
            <a:endParaRPr lang="en-US" sz="11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D8AFA-8FCF-1C6E-B5C8-FED761A46224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12396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Methodology: Iterative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will follow an iterative and incremental development model, ensuring each feature is built, tested, and refined step-by-step.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49560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790" y="3323868"/>
            <a:ext cx="3509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1: Interface Design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HTML, CSS, JavaScript for web interface, code editor, microphone controls, output console.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49560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216962" y="3323868"/>
            <a:ext cx="3993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2: Speech Recognition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Speech API converts voice to text for commands like "include iostream".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49560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640133" y="3323868"/>
            <a:ext cx="3827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3: Command Parsing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 JavaScript parser maps recognized text to C++ syntax (e.g., "if x greater than y" → if (x &gt; y) {}).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3753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4: Code Compilation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Paiza.io or JDoodle APIs execute C++ code in the cloud, returning output.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4543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5: Testing &amp; Improvement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Individual feature testing, user testing for accuracy, correctness, and response time.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04B52F-5C90-A05D-5BCF-E3C0455192BF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0572" y="403860"/>
            <a:ext cx="3671530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Scope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670572" y="1229916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 Scope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670572" y="1651992"/>
            <a:ext cx="446555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voice-to-code conversion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670572" y="1938338"/>
            <a:ext cx="446555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with free cloud compiler APIs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670572" y="2224683"/>
            <a:ext cx="446555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Syntax highlighting &amp; command mapping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2670572" y="2511028"/>
            <a:ext cx="446555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Browser-based execution (no installation)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2670572" y="2797373"/>
            <a:ext cx="446555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Accessibility for physical disabilities</a:t>
            </a:r>
            <a:endParaRPr lang="en-US" sz="11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572" y="3197542"/>
            <a:ext cx="4465558" cy="446555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01890" y="1229916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 of Scope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01890" y="1651992"/>
            <a:ext cx="446555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programming languages (C++ only)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1890" y="1938338"/>
            <a:ext cx="446555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Offline voice recognition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501890" y="2224683"/>
            <a:ext cx="446555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Complex AI-based NLP</a:t>
            </a:r>
            <a:endParaRPr lang="en-US" sz="11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890" y="2624852"/>
            <a:ext cx="4465558" cy="44655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81F967-FC62-55E1-44E5-D25A4B5B8118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7714" y="404455"/>
            <a:ext cx="6483668" cy="459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High-Level Project Plan: Milestones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307461" y="1157526"/>
            <a:ext cx="15240" cy="6667619"/>
          </a:xfrm>
          <a:prstGeom prst="roundRect">
            <a:avLst>
              <a:gd name="adj" fmla="val 1446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724233" y="1315164"/>
            <a:ext cx="440769" cy="15240"/>
          </a:xfrm>
          <a:prstGeom prst="roundRect">
            <a:avLst>
              <a:gd name="adj" fmla="val 1446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49763" y="1157526"/>
            <a:ext cx="330637" cy="3306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04829" y="1185029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393168" y="1208008"/>
            <a:ext cx="218717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M1: Foundation &amp; Setup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2667714" y="1525667"/>
            <a:ext cx="3912632" cy="47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Kickoff, repo, web scaffold, Monaco Editor, Web Speech API prototype.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465159" y="2196822"/>
            <a:ext cx="440769" cy="15240"/>
          </a:xfrm>
          <a:prstGeom prst="roundRect">
            <a:avLst>
              <a:gd name="adj" fmla="val 1446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49763" y="2039183"/>
            <a:ext cx="330637" cy="3306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04829" y="2066687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8049816" y="2089666"/>
            <a:ext cx="367665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M2: Voice Recording &amp; Basic Commands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8049816" y="2407325"/>
            <a:ext cx="391275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 capture, transcription, basic command parsing.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6724233" y="2956798"/>
            <a:ext cx="440769" cy="15240"/>
          </a:xfrm>
          <a:prstGeom prst="roundRect">
            <a:avLst>
              <a:gd name="adj" fmla="val 1446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49763" y="2799159"/>
            <a:ext cx="330637" cy="3306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04829" y="2826663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3278267" y="2849642"/>
            <a:ext cx="330207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M3: Advanced Command Processing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2667714" y="3167301"/>
            <a:ext cx="3912632" cy="47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Control structures, functions, templates, voice-driven code generation.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7465159" y="3716774"/>
            <a:ext cx="440769" cy="15240"/>
          </a:xfrm>
          <a:prstGeom prst="roundRect">
            <a:avLst>
              <a:gd name="adj" fmla="val 1446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149763" y="3559135"/>
            <a:ext cx="330637" cy="3306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04829" y="3586639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8049816" y="3609618"/>
            <a:ext cx="321135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M4: Integration &amp; End-to-End Flow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8049816" y="3927277"/>
            <a:ext cx="3912751" cy="47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Compilation API, "Compile &amp; Run", error handling, UI polish.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6724233" y="4476750"/>
            <a:ext cx="440769" cy="15240"/>
          </a:xfrm>
          <a:prstGeom prst="roundRect">
            <a:avLst>
              <a:gd name="adj" fmla="val 1446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149763" y="4319111"/>
            <a:ext cx="330637" cy="3306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04829" y="4346615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3301365" y="4369594"/>
            <a:ext cx="327898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M5: User Experience Enhancements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2667714" y="4687253"/>
            <a:ext cx="3912632" cy="47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 help, syntax highlighting, undo/redo, tutorial mode.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465159" y="5236726"/>
            <a:ext cx="440769" cy="15240"/>
          </a:xfrm>
          <a:prstGeom prst="roundRect">
            <a:avLst>
              <a:gd name="adj" fmla="val 1446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7149763" y="5079087"/>
            <a:ext cx="330637" cy="3306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204829" y="5106591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8049816" y="5129570"/>
            <a:ext cx="213098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M6: Advanced Features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8049816" y="5447228"/>
            <a:ext cx="3912751" cy="47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Context-aware parsing, auto-completion, command history, customization.</a:t>
            </a:r>
            <a:endParaRPr lang="en-US" sz="1150" dirty="0"/>
          </a:p>
        </p:txBody>
      </p:sp>
      <p:sp>
        <p:nvSpPr>
          <p:cNvPr id="34" name="Shape 32"/>
          <p:cNvSpPr/>
          <p:nvPr/>
        </p:nvSpPr>
        <p:spPr>
          <a:xfrm>
            <a:off x="6724233" y="5996702"/>
            <a:ext cx="440769" cy="15240"/>
          </a:xfrm>
          <a:prstGeom prst="roundRect">
            <a:avLst>
              <a:gd name="adj" fmla="val 1446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149763" y="5839063"/>
            <a:ext cx="330637" cy="3306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204829" y="5866567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4094440" y="5889546"/>
            <a:ext cx="24859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M7: Testing &amp; Optimization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2667714" y="6207204"/>
            <a:ext cx="3912632" cy="47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Accents, browser testing, performance tuning, bug fixes, stress tests.</a:t>
            </a:r>
            <a:endParaRPr lang="en-US" sz="1150" dirty="0"/>
          </a:p>
        </p:txBody>
      </p:sp>
      <p:sp>
        <p:nvSpPr>
          <p:cNvPr id="39" name="Shape 37"/>
          <p:cNvSpPr/>
          <p:nvPr/>
        </p:nvSpPr>
        <p:spPr>
          <a:xfrm>
            <a:off x="7465159" y="6756678"/>
            <a:ext cx="440769" cy="15240"/>
          </a:xfrm>
          <a:prstGeom prst="roundRect">
            <a:avLst>
              <a:gd name="adj" fmla="val 1446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7149763" y="6599039"/>
            <a:ext cx="330637" cy="3306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204829" y="6626543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</a:t>
            </a:r>
            <a:endParaRPr lang="en-US" sz="1700" dirty="0"/>
          </a:p>
        </p:txBody>
      </p:sp>
      <p:sp>
        <p:nvSpPr>
          <p:cNvPr id="42" name="Text 40"/>
          <p:cNvSpPr/>
          <p:nvPr/>
        </p:nvSpPr>
        <p:spPr>
          <a:xfrm>
            <a:off x="8049816" y="6649522"/>
            <a:ext cx="372999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M8: Documentation &amp; Final Presentation</a:t>
            </a:r>
            <a:endParaRPr lang="en-US" sz="1400" dirty="0"/>
          </a:p>
        </p:txBody>
      </p:sp>
      <p:sp>
        <p:nvSpPr>
          <p:cNvPr id="43" name="Text 41"/>
          <p:cNvSpPr/>
          <p:nvPr/>
        </p:nvSpPr>
        <p:spPr>
          <a:xfrm>
            <a:off x="8049816" y="6967180"/>
            <a:ext cx="391275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docs, user manual, demo video, final report.</a:t>
            </a:r>
            <a:endParaRPr lang="en-US" sz="115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D62290-E1A7-7771-1395-810F021D547B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11825"/>
            <a:ext cx="4241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Resource Allocation &amp; Success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28442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Time Allocation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1289685"/>
            <a:ext cx="3448288" cy="91487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728442" y="223504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3027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902750" y="2235041"/>
            <a:ext cx="873443" cy="226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Planning &amp; Design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4928592" y="223504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4F40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102900" y="2235041"/>
            <a:ext cx="873562" cy="226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Development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6128861" y="223504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6E5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303169" y="2235041"/>
            <a:ext cx="842248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 Processing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3728442" y="261437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8C72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3902750" y="2614374"/>
            <a:ext cx="873443" cy="226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&amp; Compilation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4928592" y="261437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A68A6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102900" y="2614374"/>
            <a:ext cx="873562" cy="226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UX &amp; Accessibility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6128861" y="261437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B9A3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303169" y="2614374"/>
            <a:ext cx="873562" cy="226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 &amp; Debugging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3728442" y="2993708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CCBB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3902750" y="2993708"/>
            <a:ext cx="873443" cy="226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Documentation &amp; Presentation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7461052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Success Metrics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7461052" y="1289685"/>
            <a:ext cx="3448288" cy="1152168"/>
          </a:xfrm>
          <a:prstGeom prst="roundRect">
            <a:avLst>
              <a:gd name="adj" fmla="val 147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574399" y="140303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7982" y="1496616"/>
            <a:ext cx="152995" cy="152995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7574399" y="18565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C++ Coverage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7574399" y="2147054"/>
            <a:ext cx="32215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Voice-to-code for basic C++ constructs.</a:t>
            </a:r>
            <a:endParaRPr lang="en-US" sz="850" dirty="0"/>
          </a:p>
        </p:txBody>
      </p:sp>
      <p:sp>
        <p:nvSpPr>
          <p:cNvPr id="25" name="Shape 21"/>
          <p:cNvSpPr/>
          <p:nvPr/>
        </p:nvSpPr>
        <p:spPr>
          <a:xfrm>
            <a:off x="7461052" y="2555200"/>
            <a:ext cx="3448288" cy="1152168"/>
          </a:xfrm>
          <a:prstGeom prst="roundRect">
            <a:avLst>
              <a:gd name="adj" fmla="val 147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2"/>
          <p:cNvSpPr/>
          <p:nvPr/>
        </p:nvSpPr>
        <p:spPr>
          <a:xfrm>
            <a:off x="7574399" y="266854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7982" y="2762131"/>
            <a:ext cx="152995" cy="152995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7574399" y="31220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 Accuracy</a:t>
            </a:r>
            <a:endParaRPr lang="en-US" sz="1100" dirty="0"/>
          </a:p>
        </p:txBody>
      </p:sp>
      <p:sp>
        <p:nvSpPr>
          <p:cNvPr id="29" name="Text 24"/>
          <p:cNvSpPr/>
          <p:nvPr/>
        </p:nvSpPr>
        <p:spPr>
          <a:xfrm>
            <a:off x="7574399" y="3412569"/>
            <a:ext cx="32215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voice recognition and error handling.</a:t>
            </a:r>
            <a:endParaRPr lang="en-US" sz="850" dirty="0"/>
          </a:p>
        </p:txBody>
      </p:sp>
      <p:sp>
        <p:nvSpPr>
          <p:cNvPr id="30" name="Shape 25"/>
          <p:cNvSpPr/>
          <p:nvPr/>
        </p:nvSpPr>
        <p:spPr>
          <a:xfrm>
            <a:off x="7461052" y="3820716"/>
            <a:ext cx="3448288" cy="1152168"/>
          </a:xfrm>
          <a:prstGeom prst="roundRect">
            <a:avLst>
              <a:gd name="adj" fmla="val 147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6"/>
          <p:cNvSpPr/>
          <p:nvPr/>
        </p:nvSpPr>
        <p:spPr>
          <a:xfrm>
            <a:off x="7574399" y="393406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7982" y="4027646"/>
            <a:ext cx="152995" cy="152995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7574399" y="4387572"/>
            <a:ext cx="178986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Complete Documentation</a:t>
            </a:r>
            <a:endParaRPr lang="en-US" sz="1100" dirty="0"/>
          </a:p>
        </p:txBody>
      </p:sp>
      <p:sp>
        <p:nvSpPr>
          <p:cNvPr id="34" name="Text 28"/>
          <p:cNvSpPr/>
          <p:nvPr/>
        </p:nvSpPr>
        <p:spPr>
          <a:xfrm>
            <a:off x="7574399" y="4678085"/>
            <a:ext cx="32215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manual and demo-ready presentation.</a:t>
            </a:r>
            <a:endParaRPr lang="en-US" sz="850" dirty="0"/>
          </a:p>
        </p:txBody>
      </p:sp>
      <p:pic>
        <p:nvPicPr>
          <p:cNvPr id="35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129" y="3820716"/>
            <a:ext cx="3448288" cy="344828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8F47C6A-E5BD-89D0-3D71-9926447514E7}"/>
              </a:ext>
            </a:extLst>
          </p:cNvPr>
          <p:cNvSpPr/>
          <p:nvPr/>
        </p:nvSpPr>
        <p:spPr>
          <a:xfrm>
            <a:off x="12585032" y="7459579"/>
            <a:ext cx="2045368" cy="770021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2839</Words>
  <Application>Microsoft Office PowerPoint</Application>
  <PresentationFormat>Custom</PresentationFormat>
  <Paragraphs>347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Gelasio</vt:lpstr>
      <vt:lpstr>Gelasio Semi Bold</vt:lpstr>
      <vt:lpstr>Arial</vt:lpstr>
      <vt:lpstr>Gelasio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Ubaid Khan</cp:lastModifiedBy>
  <cp:revision>6</cp:revision>
  <dcterms:created xsi:type="dcterms:W3CDTF">2026-01-06T11:09:38Z</dcterms:created>
  <dcterms:modified xsi:type="dcterms:W3CDTF">2026-01-06T16:20:20Z</dcterms:modified>
</cp:coreProperties>
</file>